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MOV" ContentType="video/quicktime"/>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4"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9" d="100"/>
          <a:sy n="99" d="100"/>
        </p:scale>
        <p:origin x="-464"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C90A2-959E-904B-ACD8-83159209AEF4}" type="datetimeFigureOut">
              <a:rPr lang="en-US" smtClean="0"/>
              <a:t>4/19/17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A27B9-C3E0-8445-B2F2-82252117CD91}" type="slidenum">
              <a:rPr lang="en-US" smtClean="0"/>
              <a:t>‹#›</a:t>
            </a:fld>
            <a:endParaRPr lang="en-US"/>
          </a:p>
        </p:txBody>
      </p:sp>
    </p:spTree>
    <p:extLst>
      <p:ext uri="{BB962C8B-B14F-4D97-AF65-F5344CB8AC3E}">
        <p14:creationId xmlns:p14="http://schemas.microsoft.com/office/powerpoint/2010/main" val="172527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27B9-C3E0-8445-B2F2-82252117CD91}" type="slidenum">
              <a:rPr lang="en-US" smtClean="0"/>
              <a:t>8</a:t>
            </a:fld>
            <a:endParaRPr lang="en-US"/>
          </a:p>
        </p:txBody>
      </p:sp>
    </p:spTree>
    <p:extLst>
      <p:ext uri="{BB962C8B-B14F-4D97-AF65-F5344CB8AC3E}">
        <p14:creationId xmlns:p14="http://schemas.microsoft.com/office/powerpoint/2010/main" val="135018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27B9-C3E0-8445-B2F2-82252117CD91}" type="slidenum">
              <a:rPr lang="en-US" smtClean="0"/>
              <a:t>9</a:t>
            </a:fld>
            <a:endParaRPr lang="en-US"/>
          </a:p>
        </p:txBody>
      </p:sp>
    </p:spTree>
    <p:extLst>
      <p:ext uri="{BB962C8B-B14F-4D97-AF65-F5344CB8AC3E}">
        <p14:creationId xmlns:p14="http://schemas.microsoft.com/office/powerpoint/2010/main" val="999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69087E46-8DC5-4622-A5F1-0F2844E24040}"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230423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69087E46-8DC5-4622-A5F1-0F2844E24040}"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55221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69087E46-8DC5-4622-A5F1-0F2844E24040}"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376348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hrink Picture Circle with Text">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2819400"/>
            <a:ext cx="12192000" cy="1409700"/>
          </a:xfrm>
          <a:prstGeom prst="rect">
            <a:avLst/>
          </a:prstGeom>
          <a:gradFill flip="none" rotWithShape="1">
            <a:gsLst>
              <a:gs pos="0">
                <a:srgbClr val="FFFFFF">
                  <a:alpha val="11765"/>
                </a:srgbClr>
              </a:gs>
              <a:gs pos="100000">
                <a:srgbClr val="FFFFFF">
                  <a:alpha val="57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69087E46-8DC5-4622-A5F1-0F2844E24040}"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C35CA-AB78-43AA-952C-7AC9EA996444}" type="slidenum">
              <a:rPr lang="en-US" smtClean="0"/>
              <a:t>‹#›</a:t>
            </a:fld>
            <a:endParaRPr lang="en-US"/>
          </a:p>
        </p:txBody>
      </p:sp>
      <p:sp>
        <p:nvSpPr>
          <p:cNvPr id="9" name="Text Placeholder 8"/>
          <p:cNvSpPr>
            <a:spLocks noGrp="1"/>
          </p:cNvSpPr>
          <p:nvPr>
            <p:ph type="body" sz="quarter" idx="14"/>
          </p:nvPr>
        </p:nvSpPr>
        <p:spPr>
          <a:xfrm>
            <a:off x="5862914" y="2960594"/>
            <a:ext cx="5244353" cy="1127312"/>
          </a:xfrm>
        </p:spPr>
        <p:txBody>
          <a:bodyPr anchor="ctr">
            <a:noAutofit/>
          </a:bodyPr>
          <a:lstStyle>
            <a:lvl1pPr marL="0" indent="0">
              <a:lnSpc>
                <a:spcPct val="100000"/>
              </a:lnSpc>
              <a:spcBef>
                <a:spcPts val="0"/>
              </a:spcBef>
              <a:buNone/>
              <a:defRPr sz="3000" b="1" i="1">
                <a:solidFill>
                  <a:srgbClr val="404040"/>
                </a:solidFill>
                <a:effectLst>
                  <a:reflection blurRad="6350" stA="55000" endA="300" endPos="45500" dir="5400000" sy="-100000" algn="bl" rotWithShape="0"/>
                </a:effectLst>
              </a:defRPr>
            </a:lvl1pPr>
            <a:lvl2pPr marL="0" indent="0">
              <a:lnSpc>
                <a:spcPct val="100000"/>
              </a:lnSpc>
              <a:spcBef>
                <a:spcPts val="0"/>
              </a:spcBef>
              <a:buNone/>
              <a:defRPr sz="3000" b="1" i="1">
                <a:solidFill>
                  <a:srgbClr val="404040"/>
                </a:solidFill>
                <a:effectLst>
                  <a:reflection blurRad="6350" stA="55000" endA="300" endPos="45500" dir="5400000" sy="-100000" algn="bl" rotWithShape="0"/>
                </a:effectLst>
              </a:defRPr>
            </a:lvl2pPr>
            <a:lvl3pPr marL="0" indent="0">
              <a:lnSpc>
                <a:spcPct val="100000"/>
              </a:lnSpc>
              <a:spcBef>
                <a:spcPts val="0"/>
              </a:spcBef>
              <a:buNone/>
              <a:defRPr sz="3000" b="1" i="1">
                <a:solidFill>
                  <a:srgbClr val="404040"/>
                </a:solidFill>
                <a:effectLst>
                  <a:reflection blurRad="6350" stA="55000" endA="300" endPos="45500" dir="5400000" sy="-100000" algn="bl" rotWithShape="0"/>
                </a:effectLst>
              </a:defRPr>
            </a:lvl3pPr>
            <a:lvl4pPr marL="0" indent="0">
              <a:lnSpc>
                <a:spcPct val="100000"/>
              </a:lnSpc>
              <a:spcBef>
                <a:spcPts val="0"/>
              </a:spcBef>
              <a:buNone/>
              <a:defRPr sz="3000" b="1" i="1">
                <a:solidFill>
                  <a:srgbClr val="404040"/>
                </a:solidFill>
                <a:effectLst>
                  <a:reflection blurRad="6350" stA="55000" endA="300" endPos="45500" dir="5400000" sy="-100000" algn="bl" rotWithShape="0"/>
                </a:effectLst>
              </a:defRPr>
            </a:lvl4pPr>
            <a:lvl5pPr marL="0" indent="0">
              <a:lnSpc>
                <a:spcPct val="100000"/>
              </a:lnSpc>
              <a:spcBef>
                <a:spcPts val="0"/>
              </a:spcBef>
              <a:buNone/>
              <a:defRPr sz="3000" b="1" i="1">
                <a:solidFill>
                  <a:srgbClr val="404040"/>
                </a:solidFill>
                <a:effectLst>
                  <a:reflection blurRad="6350" stA="55000" endA="300" endPos="45500" dir="5400000" sy="-100000" algn="bl" rotWithShape="0"/>
                </a:effectLst>
              </a:defRPr>
            </a:lvl5pPr>
            <a:lvl6pPr marL="0" indent="0">
              <a:lnSpc>
                <a:spcPct val="100000"/>
              </a:lnSpc>
              <a:spcBef>
                <a:spcPts val="0"/>
              </a:spcBef>
              <a:buNone/>
              <a:defRPr sz="3000" b="1" i="1">
                <a:solidFill>
                  <a:srgbClr val="404040"/>
                </a:solidFill>
                <a:effectLst>
                  <a:reflection blurRad="6350" stA="55000" endA="300" endPos="45500" dir="5400000" sy="-100000" algn="bl" rotWithShape="0"/>
                </a:effectLst>
              </a:defRPr>
            </a:lvl6pPr>
            <a:lvl7pPr marL="0" indent="0">
              <a:lnSpc>
                <a:spcPct val="100000"/>
              </a:lnSpc>
              <a:spcBef>
                <a:spcPts val="0"/>
              </a:spcBef>
              <a:buNone/>
              <a:defRPr sz="3000" b="1" i="1">
                <a:solidFill>
                  <a:srgbClr val="404040"/>
                </a:solidFill>
                <a:effectLst>
                  <a:reflection blurRad="6350" stA="55000" endA="300" endPos="45500" dir="5400000" sy="-100000" algn="bl" rotWithShape="0"/>
                </a:effectLst>
              </a:defRPr>
            </a:lvl7pPr>
            <a:lvl8pPr marL="0" indent="0">
              <a:lnSpc>
                <a:spcPct val="100000"/>
              </a:lnSpc>
              <a:spcBef>
                <a:spcPts val="0"/>
              </a:spcBef>
              <a:buNone/>
              <a:defRPr sz="3000" b="1" i="1">
                <a:solidFill>
                  <a:srgbClr val="404040"/>
                </a:solidFill>
                <a:effectLst>
                  <a:reflection blurRad="6350" stA="55000" endA="300" endPos="45500" dir="5400000" sy="-100000" algn="bl" rotWithShape="0"/>
                </a:effectLst>
              </a:defRPr>
            </a:lvl8pPr>
            <a:lvl9pPr marL="0" indent="0">
              <a:lnSpc>
                <a:spcPct val="100000"/>
              </a:lnSpc>
              <a:spcBef>
                <a:spcPts val="0"/>
              </a:spcBef>
              <a:buNone/>
              <a:defRPr sz="3000" b="1" i="1">
                <a:solidFill>
                  <a:srgbClr val="404040"/>
                </a:solidFill>
                <a:effectLst>
                  <a:reflection blurRad="6350" stA="55000" endA="300" endPos="45500" dir="5400000" sy="-100000" algn="bl" rotWithShape="0"/>
                </a:effectLst>
              </a:defRPr>
            </a:lvl9pPr>
          </a:lstStyle>
          <a:p>
            <a:pPr lvl="0"/>
            <a:r>
              <a:rPr lang="fr-CA" smtClean="0"/>
              <a:t>Click to edit Master text styles</a:t>
            </a:r>
          </a:p>
        </p:txBody>
      </p:sp>
      <p:sp>
        <p:nvSpPr>
          <p:cNvPr id="6" name="Picture Placeholder 5"/>
          <p:cNvSpPr>
            <a:spLocks noGrp="1"/>
          </p:cNvSpPr>
          <p:nvPr>
            <p:ph type="pic" sz="quarter" idx="13"/>
          </p:nvPr>
        </p:nvSpPr>
        <p:spPr>
          <a:xfrm>
            <a:off x="3352800" y="685800"/>
            <a:ext cx="5486400" cy="5486400"/>
          </a:xfrm>
          <a:prstGeom prst="ellipse">
            <a:avLst/>
          </a:prstGeom>
          <a:solidFill>
            <a:schemeClr val="bg1">
              <a:lumMod val="95000"/>
            </a:schemeClr>
          </a:solidFill>
        </p:spPr>
        <p:txBody>
          <a:bodyPr/>
          <a:lstStyle>
            <a:lvl1pPr marL="0" indent="0" algn="ctr">
              <a:buNone/>
              <a:defRPr/>
            </a:lvl1pPr>
          </a:lstStyle>
          <a:p>
            <a:r>
              <a:rPr lang="fr-CA" smtClean="0"/>
              <a:t>Drag picture to placeholder or click icon to add</a:t>
            </a:r>
            <a:endParaRPr lang="en-US" dirty="0"/>
          </a:p>
        </p:txBody>
      </p:sp>
      <p:sp>
        <p:nvSpPr>
          <p:cNvPr id="10" name="Instructions"/>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Make it easier to</a:t>
            </a:r>
            <a:r>
              <a:rPr lang="en-US" sz="1500" baseline="0" dirty="0" smtClean="0">
                <a:solidFill>
                  <a:prstClr val="white">
                    <a:lumMod val="50000"/>
                  </a:prstClr>
                </a:solidFill>
                <a:latin typeface="Calibri Light" panose="020F0302020204030204" pitchFamily="34" charset="0"/>
                <a:cs typeface="Calibri" panose="020F0502020204030204" pitchFamily="34" charset="0"/>
              </a:rPr>
              <a:t> change the text</a:t>
            </a:r>
            <a:r>
              <a:rPr lang="en-US" sz="1500" dirty="0" smtClean="0">
                <a:solidFill>
                  <a:prstClr val="white">
                    <a:lumMod val="50000"/>
                  </a:prstClr>
                </a:solidFill>
                <a:latin typeface="Calibri Light" panose="020F0302020204030204" pitchFamily="34" charset="0"/>
                <a:cs typeface="Calibri" panose="020F0502020204030204" pitchFamily="34" charset="0"/>
              </a:rPr>
              <a:t>: Use the Selection Pane to temporarily hide the Picture Placeholder. (Home tab, Select, Selection Pane). Click the eye icon to hide or show an object. </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marL="0" marR="0" indent="0" algn="l" defTabSz="914400" rtl="0" eaLnBrk="1" fontAlgn="auto" latinLnBrk="0" hangingPunct="1">
              <a:lnSpc>
                <a:spcPct val="100000"/>
              </a:lnSpc>
              <a:spcBef>
                <a:spcPts val="600"/>
              </a:spcBef>
              <a:spcAft>
                <a:spcPts val="0"/>
              </a:spcAft>
              <a:buClrTx/>
              <a:buSzTx/>
              <a:buFontTx/>
              <a:buNone/>
              <a:tabLst/>
              <a:defRPr/>
            </a:pPr>
            <a:r>
              <a:rPr lang="en-US" sz="15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endParaRPr lang="en-US" sz="15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5249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Effect transition="in" filter="fade">
                                      <p:cBhvr>
                                        <p:cTn id="12" dur="2000"/>
                                        <p:tgtEl>
                                          <p:spTgt spid="6"/>
                                        </p:tgtEl>
                                      </p:cBhvr>
                                    </p:animEffect>
                                  </p:childTnLst>
                                </p:cTn>
                              </p:par>
                            </p:childTnLst>
                          </p:cTn>
                        </p:par>
                        <p:par>
                          <p:cTn id="13" fill="hold">
                            <p:stCondLst>
                              <p:cond delay="2000"/>
                            </p:stCondLst>
                            <p:childTnLst>
                              <p:par>
                                <p:cTn id="14" presetID="6" presetClass="emph" presetSubtype="0" accel="50000" decel="50000" autoRev="1" fill="hold" grpId="2" nodeType="afterEffect">
                                  <p:stCondLst>
                                    <p:cond delay="0"/>
                                  </p:stCondLst>
                                  <p:childTnLst>
                                    <p:animScale>
                                      <p:cBhvr>
                                        <p:cTn id="15" dur="300" fill="hold"/>
                                        <p:tgtEl>
                                          <p:spTgt spid="6"/>
                                        </p:tgtEl>
                                      </p:cBhvr>
                                      <p:by x="95000" y="95000"/>
                                    </p:animScale>
                                  </p:childTnLst>
                                </p:cTn>
                              </p:par>
                            </p:childTnLst>
                          </p:cTn>
                        </p:par>
                        <p:par>
                          <p:cTn id="16" fill="hold">
                            <p:stCondLst>
                              <p:cond delay="2600"/>
                            </p:stCondLst>
                            <p:childTnLst>
                              <p:par>
                                <p:cTn id="17" presetID="6" presetClass="emph" presetSubtype="0" fill="hold" grpId="3" nodeType="afterEffect">
                                  <p:stCondLst>
                                    <p:cond delay="0"/>
                                  </p:stCondLst>
                                  <p:childTnLst>
                                    <p:animScale>
                                      <p:cBhvr>
                                        <p:cTn id="18" dur="2000" fill="hold"/>
                                        <p:tgtEl>
                                          <p:spTgt spid="6"/>
                                        </p:tgtEl>
                                      </p:cBhvr>
                                      <p:by x="70000" y="70000"/>
                                    </p:animScale>
                                  </p:childTnLst>
                                </p:cTn>
                              </p:par>
                              <p:par>
                                <p:cTn id="19" presetID="35" presetClass="path" presetSubtype="0" accel="50000" decel="50000" fill="hold" grpId="4" nodeType="withEffect">
                                  <p:stCondLst>
                                    <p:cond delay="0"/>
                                  </p:stCondLst>
                                  <p:childTnLst>
                                    <p:animMotion origin="layout" path="M 0 0 L -0.2 0 " pathEditMode="relative" rAng="0" ptsTypes="AA">
                                      <p:cBhvr>
                                        <p:cTn id="20" dur="2000" fill="hold"/>
                                        <p:tgtEl>
                                          <p:spTgt spid="6"/>
                                        </p:tgtEl>
                                        <p:attrNameLst>
                                          <p:attrName>ppt_x</p:attrName>
                                          <p:attrName>ppt_y</p:attrName>
                                        </p:attrNameLst>
                                      </p:cBhvr>
                                      <p:rCtr x="-10000" y="0"/>
                                    </p:animMotion>
                                  </p:childTnLst>
                                </p:cTn>
                              </p:par>
                              <p:par>
                                <p:cTn id="21" presetID="10" presetClass="entr" presetSubtype="0"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35" presetClass="path" presetSubtype="0" accel="50000" decel="50000" fill="hold" grpId="1" nodeType="withEffect">
                                  <p:stCondLst>
                                    <p:cond delay="1500"/>
                                  </p:stCondLst>
                                  <p:childTnLst>
                                    <p:animMotion origin="layout" path="M -3.54167E-6 1.11111E-6 L -0.25 1.11111E-6 " pathEditMode="relative" rAng="0" ptsTypes="AA">
                                      <p:cBhvr>
                                        <p:cTn id="25" dur="100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15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9" grpId="1">
        <p:tmplLst>
          <p:tmpl>
            <p:tnLst>
              <p:par>
                <p:cTn presetID="35" presetClass="path" presetSubtype="0" accel="50000" decel="50000" fill="hold" nodeType="withEffect">
                  <p:stCondLst>
                    <p:cond delay="1500"/>
                  </p:stCondLst>
                  <p:childTnLst>
                    <p:animMotion origin="layout" path="M -3.54167E-6 1.11111E-6 L -0.25 1.11111E-6 " pathEditMode="relative" rAng="0" ptsTypes="AA">
                      <p:cBhvr>
                        <p:cTn dur="1000" spd="-100000" fill="hold"/>
                        <p:tgtEl>
                          <p:spTgt spid="9"/>
                        </p:tgtEl>
                        <p:attrNameLst>
                          <p:attrName>ppt_x</p:attrName>
                          <p:attrName>ppt_y</p:attrName>
                        </p:attrNameLst>
                      </p:cBhvr>
                      <p:rCtr x="-12500" y="0"/>
                    </p:animMotion>
                  </p:childTnLst>
                </p:cTn>
              </p:par>
            </p:tnLst>
          </p:tmpl>
        </p:tmplLst>
      </p:bldP>
      <p:bldP spid="6" grpId="0" animBg="1"/>
      <p:bldP spid="6" grpId="1" animBg="1"/>
      <p:bldP spid="6" grpId="2" animBg="1"/>
      <p:bldP spid="6" grpId="3" animBg="1"/>
      <p:bldP spid="6" grpId="4"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69087E46-8DC5-4622-A5F1-0F2844E24040}"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229420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69087E46-8DC5-4622-A5F1-0F2844E24040}"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237820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69087E46-8DC5-4622-A5F1-0F2844E24040}"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40351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69087E46-8DC5-4622-A5F1-0F2844E24040}"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32290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69087E46-8DC5-4622-A5F1-0F2844E24040}"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412840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87E46-8DC5-4622-A5F1-0F2844E24040}"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181895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69087E46-8DC5-4622-A5F1-0F2844E24040}"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144027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69087E46-8DC5-4622-A5F1-0F2844E24040}"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C35CA-AB78-43AA-952C-7AC9EA996444}" type="slidenum">
              <a:rPr lang="en-US" smtClean="0"/>
              <a:t>‹#›</a:t>
            </a:fld>
            <a:endParaRPr lang="en-US"/>
          </a:p>
        </p:txBody>
      </p:sp>
    </p:spTree>
    <p:extLst>
      <p:ext uri="{BB962C8B-B14F-4D97-AF65-F5344CB8AC3E}">
        <p14:creationId xmlns:p14="http://schemas.microsoft.com/office/powerpoint/2010/main" val="52499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87E46-8DC5-4622-A5F1-0F2844E24040}" type="datetimeFigureOut">
              <a:rPr lang="en-US" smtClean="0"/>
              <a:t>4/19/17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C35CA-AB78-43AA-952C-7AC9EA996444}" type="slidenum">
              <a:rPr lang="en-US" smtClean="0"/>
              <a:t>‹#›</a:t>
            </a:fld>
            <a:endParaRPr lang="en-US"/>
          </a:p>
        </p:txBody>
      </p:sp>
    </p:spTree>
    <p:extLst>
      <p:ext uri="{BB962C8B-B14F-4D97-AF65-F5344CB8AC3E}">
        <p14:creationId xmlns:p14="http://schemas.microsoft.com/office/powerpoint/2010/main" val="1683222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CBBB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301970" y="262017"/>
            <a:ext cx="5244353" cy="2896499"/>
          </a:xfrm>
        </p:spPr>
        <p:txBody>
          <a:bodyPr/>
          <a:lstStyle/>
          <a:p>
            <a:r>
              <a:rPr lang="en-US" sz="3600" dirty="0" smtClean="0"/>
              <a:t>Making Learning Visible</a:t>
            </a:r>
          </a:p>
          <a:p>
            <a:r>
              <a:rPr lang="en-US" dirty="0"/>
              <a:t>A</a:t>
            </a:r>
            <a:r>
              <a:rPr lang="en-US" dirty="0" smtClean="0"/>
              <a:t> Growth Mindset, Collaboration and Doing</a:t>
            </a:r>
            <a:endParaRPr lang="en-US" dirty="0"/>
          </a:p>
        </p:txBody>
      </p:sp>
      <p:pic>
        <p:nvPicPr>
          <p:cNvPr id="7" name="Picture Placeholder 6"/>
          <p:cNvPicPr>
            <a:picLocks noGrp="1" noChangeAspect="1"/>
          </p:cNvPicPr>
          <p:nvPr>
            <p:ph type="pic" sz="quarter" idx="13"/>
          </p:nvPr>
        </p:nvPicPr>
        <p:blipFill>
          <a:blip r:embed="rId2"/>
          <a:srcRect l="10422" r="10422"/>
          <a:stretch>
            <a:fillRect/>
          </a:stretch>
        </p:blipFill>
        <p:spPr>
          <a:xfrm>
            <a:off x="5222340" y="0"/>
            <a:ext cx="4911683" cy="3862040"/>
          </a:xfrm>
          <a:prstGeom prst="rect">
            <a:avLst/>
          </a:prstGeom>
        </p:spPr>
      </p:pic>
      <p:sp>
        <p:nvSpPr>
          <p:cNvPr id="9" name="TextBox 8"/>
          <p:cNvSpPr txBox="1"/>
          <p:nvPr/>
        </p:nvSpPr>
        <p:spPr>
          <a:xfrm>
            <a:off x="10208302" y="3492708"/>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2" y="3668254"/>
            <a:ext cx="5418986" cy="3189746"/>
          </a:xfrm>
          <a:prstGeom prst="rect">
            <a:avLst/>
          </a:prstGeom>
        </p:spPr>
      </p:pic>
      <p:sp>
        <p:nvSpPr>
          <p:cNvPr id="2" name="TextBox 1"/>
          <p:cNvSpPr txBox="1"/>
          <p:nvPr/>
        </p:nvSpPr>
        <p:spPr>
          <a:xfrm>
            <a:off x="9573644" y="6130977"/>
            <a:ext cx="1454046" cy="369332"/>
          </a:xfrm>
          <a:prstGeom prst="rect">
            <a:avLst/>
          </a:prstGeom>
          <a:noFill/>
        </p:spPr>
        <p:txBody>
          <a:bodyPr wrap="square" rtlCol="0">
            <a:spAutoFit/>
          </a:bodyPr>
          <a:lstStyle/>
          <a:p>
            <a:endParaRPr lang="en-US"/>
          </a:p>
        </p:txBody>
      </p:sp>
      <p:sp>
        <p:nvSpPr>
          <p:cNvPr id="3" name="TextBox 2"/>
          <p:cNvSpPr txBox="1"/>
          <p:nvPr/>
        </p:nvSpPr>
        <p:spPr>
          <a:xfrm flipH="1">
            <a:off x="10208301" y="6130977"/>
            <a:ext cx="1908761" cy="646331"/>
          </a:xfrm>
          <a:prstGeom prst="rect">
            <a:avLst/>
          </a:prstGeom>
          <a:noFill/>
        </p:spPr>
        <p:txBody>
          <a:bodyPr wrap="square" rtlCol="0">
            <a:spAutoFit/>
          </a:bodyPr>
          <a:lstStyle/>
          <a:p>
            <a:r>
              <a:rPr lang="en-US" dirty="0" smtClean="0"/>
              <a:t>Trine Dennis</a:t>
            </a:r>
          </a:p>
          <a:p>
            <a:r>
              <a:rPr lang="en-US" dirty="0" smtClean="0"/>
              <a:t>Selkirk Elementary</a:t>
            </a:r>
            <a:endParaRPr lang="en-US" dirty="0"/>
          </a:p>
        </p:txBody>
      </p:sp>
    </p:spTree>
    <p:extLst>
      <p:ext uri="{BB962C8B-B14F-4D97-AF65-F5344CB8AC3E}">
        <p14:creationId xmlns:p14="http://schemas.microsoft.com/office/powerpoint/2010/main" val="8189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35" presetClass="path" presetSubtype="0" accel="50000" decel="50000" fill="hold" grpId="1" nodeType="withEffect">
                                  <p:stCondLst>
                                    <p:cond delay="1500"/>
                                  </p:stCondLst>
                                  <p:childTnLst>
                                    <p:animMotion origin="layout" path="M 0 0  L -0.25 0  E" pathEditMode="relative" ptsTypes="">
                                      <p:cBhvr>
                                        <p:cTn id="9" dur="1000" spd="-100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217394"/>
            <a:ext cx="5244353" cy="6640606"/>
          </a:xfrm>
        </p:spPr>
        <p:txBody>
          <a:bodyPr/>
          <a:lstStyle/>
          <a:p>
            <a:r>
              <a:rPr lang="en-US" dirty="0">
                <a:effectLst/>
              </a:rPr>
              <a:t>Although people may differ in every which way— in their initial talents and aptitudes, interests, or temperaments—everyone can change and grow through application and experience.… The passion for stretching yourself and sticking to it, even (or especially) when it’s not going well, is the hallmark of the growth mindset. (</a:t>
            </a:r>
            <a:r>
              <a:rPr lang="en-US" dirty="0" err="1">
                <a:effectLst/>
              </a:rPr>
              <a:t>Dweck</a:t>
            </a:r>
            <a:r>
              <a:rPr lang="en-US" dirty="0">
                <a:effectLst/>
              </a:rPr>
              <a:t> 2006, 7)</a:t>
            </a:r>
          </a:p>
          <a:p>
            <a:r>
              <a:rPr lang="en-US" dirty="0">
                <a:effectLst/>
              </a:rPr>
              <a:t> </a:t>
            </a:r>
          </a:p>
          <a:p>
            <a:endParaRPr lang="en-US" dirty="0"/>
          </a:p>
        </p:txBody>
      </p:sp>
      <p:pic>
        <p:nvPicPr>
          <p:cNvPr id="6" name="Picture Placeholder 5"/>
          <p:cNvPicPr>
            <a:picLocks noGrp="1" noChangeAspect="1"/>
          </p:cNvPicPr>
          <p:nvPr>
            <p:ph type="pic" sz="quarter" idx="13"/>
          </p:nvPr>
        </p:nvPicPr>
        <p:blipFill>
          <a:blip r:embed="rId2"/>
          <a:srcRect l="19531" r="19531"/>
          <a:stretch>
            <a:fillRect/>
          </a:stretch>
        </p:blipFill>
        <p:spPr>
          <a:xfrm>
            <a:off x="2683098" y="376708"/>
            <a:ext cx="5486400" cy="5486400"/>
          </a:xfrm>
          <a:prstGeom prst="rect">
            <a:avLst/>
          </a:prstGeom>
        </p:spPr>
      </p:pic>
    </p:spTree>
    <p:extLst>
      <p:ext uri="{BB962C8B-B14F-4D97-AF65-F5344CB8AC3E}">
        <p14:creationId xmlns:p14="http://schemas.microsoft.com/office/powerpoint/2010/main" val="262128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947647" y="0"/>
            <a:ext cx="5244353" cy="6858000"/>
          </a:xfrm>
        </p:spPr>
        <p:txBody>
          <a:bodyPr/>
          <a:lstStyle/>
          <a:p>
            <a:endParaRPr lang="en-US" dirty="0" smtClean="0">
              <a:solidFill>
                <a:schemeClr val="tx1"/>
              </a:solidFill>
            </a:endParaRPr>
          </a:p>
          <a:p>
            <a:endParaRPr lang="en-US" dirty="0">
              <a:solidFill>
                <a:schemeClr val="tx1"/>
              </a:solidFill>
            </a:endParaRPr>
          </a:p>
          <a:p>
            <a:r>
              <a:rPr lang="en-US" dirty="0" smtClean="0">
                <a:solidFill>
                  <a:schemeClr val="tx1"/>
                </a:solidFill>
              </a:rPr>
              <a:t>Scanning</a:t>
            </a:r>
          </a:p>
          <a:p>
            <a:pPr marL="457200" indent="-457200">
              <a:buFont typeface="Arial" charset="0"/>
              <a:buChar char="•"/>
            </a:pPr>
            <a:r>
              <a:rPr lang="en-US" dirty="0" smtClean="0">
                <a:solidFill>
                  <a:schemeClr val="tx1"/>
                </a:solidFill>
              </a:rPr>
              <a:t>A class with 25 students with diverse abilities</a:t>
            </a:r>
          </a:p>
          <a:p>
            <a:pPr marL="457200" indent="-457200">
              <a:buFont typeface="Arial" charset="0"/>
              <a:buChar char="•"/>
            </a:pPr>
            <a:r>
              <a:rPr lang="en-US" dirty="0" smtClean="0">
                <a:solidFill>
                  <a:schemeClr val="tx1"/>
                </a:solidFill>
              </a:rPr>
              <a:t>Many math students had not worked collaboratively before</a:t>
            </a:r>
          </a:p>
          <a:p>
            <a:pPr marL="457200" indent="-457200">
              <a:buFont typeface="Arial" charset="0"/>
              <a:buChar char="•"/>
            </a:pPr>
            <a:r>
              <a:rPr lang="en-US" dirty="0" smtClean="0">
                <a:solidFill>
                  <a:schemeClr val="tx1"/>
                </a:solidFill>
              </a:rPr>
              <a:t>The four questions allowed me to uncover who was not feeling confident in their math studies</a:t>
            </a:r>
          </a:p>
          <a:p>
            <a:endParaRPr lang="en-US" dirty="0" smtClean="0">
              <a:solidFill>
                <a:schemeClr val="tx1"/>
              </a:solidFill>
            </a:endParaRPr>
          </a:p>
          <a:p>
            <a:endParaRPr lang="en-US" dirty="0" smtClean="0">
              <a:solidFill>
                <a:schemeClr val="tx1"/>
              </a:solidFill>
            </a:endParaRP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00" r="12500"/>
          <a:stretch>
            <a:fillRect/>
          </a:stretch>
        </p:blipFill>
        <p:spPr>
          <a:xfrm>
            <a:off x="2663393" y="685800"/>
            <a:ext cx="5486400" cy="5486400"/>
          </a:xfrm>
        </p:spPr>
      </p:pic>
    </p:spTree>
    <p:extLst>
      <p:ext uri="{BB962C8B-B14F-4D97-AF65-F5344CB8AC3E}">
        <p14:creationId xmlns:p14="http://schemas.microsoft.com/office/powerpoint/2010/main" val="32431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646295" y="1253240"/>
            <a:ext cx="6329086" cy="5604760"/>
          </a:xfrm>
        </p:spPr>
        <p:txBody>
          <a:bodyPr/>
          <a:lstStyle/>
          <a:p>
            <a:r>
              <a:rPr lang="en-US" sz="3600" dirty="0" smtClean="0"/>
              <a:t>Focus</a:t>
            </a:r>
          </a:p>
          <a:p>
            <a:r>
              <a:rPr lang="en-US" dirty="0" smtClean="0"/>
              <a:t>My focus this year has been to observe how students might improve their learning and success in math when they work collaboratively in small groups or partnerships designing and completing projects using a growth mindset.</a:t>
            </a: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a:xfrm>
            <a:off x="2658395" y="1421524"/>
            <a:ext cx="5268191" cy="5268191"/>
          </a:xfrm>
        </p:spPr>
      </p:pic>
    </p:spTree>
    <p:extLst>
      <p:ext uri="{BB962C8B-B14F-4D97-AF65-F5344CB8AC3E}">
        <p14:creationId xmlns:p14="http://schemas.microsoft.com/office/powerpoint/2010/main" val="183195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1289155"/>
            <a:ext cx="5244353" cy="3777520"/>
          </a:xfrm>
        </p:spPr>
        <p:txBody>
          <a:bodyPr/>
          <a:lstStyle/>
          <a:p>
            <a:r>
              <a:rPr lang="en-US" sz="3600" dirty="0" smtClean="0"/>
              <a:t>Hunch</a:t>
            </a:r>
          </a:p>
          <a:p>
            <a:r>
              <a:rPr lang="en-US" dirty="0" smtClean="0"/>
              <a:t>My hunch is that in previous grades students </a:t>
            </a:r>
            <a:r>
              <a:rPr lang="en-US" dirty="0"/>
              <a:t>worked </a:t>
            </a:r>
            <a:r>
              <a:rPr lang="en-US" dirty="0" smtClean="0"/>
              <a:t>independently with textbooks.  </a:t>
            </a:r>
          </a:p>
        </p:txBody>
      </p:sp>
      <p:pic>
        <p:nvPicPr>
          <p:cNvPr id="4" name="FullSizeRend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3780" y="119921"/>
            <a:ext cx="3863975" cy="6115987"/>
          </a:xfrm>
          <a:prstGeom prst="rect">
            <a:avLst/>
          </a:prstGeom>
        </p:spPr>
      </p:pic>
    </p:spTree>
    <p:extLst>
      <p:ext uri="{BB962C8B-B14F-4D97-AF65-F5344CB8AC3E}">
        <p14:creationId xmlns:p14="http://schemas.microsoft.com/office/powerpoint/2010/main" val="1209727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1229193"/>
            <a:ext cx="5244353" cy="5156617"/>
          </a:xfrm>
        </p:spPr>
        <p:txBody>
          <a:bodyPr/>
          <a:lstStyle/>
          <a:p>
            <a:r>
              <a:rPr lang="en-US" sz="3600" dirty="0" smtClean="0"/>
              <a:t>New Professional Learning</a:t>
            </a:r>
          </a:p>
          <a:p>
            <a:pPr marL="457200" indent="-457200">
              <a:buFont typeface="Arial" charset="0"/>
              <a:buChar char="•"/>
            </a:pPr>
            <a:r>
              <a:rPr lang="en-US" dirty="0" smtClean="0"/>
              <a:t>Learning Networks</a:t>
            </a:r>
          </a:p>
          <a:p>
            <a:pPr marL="457200" indent="-457200">
              <a:buFont typeface="Arial" charset="0"/>
              <a:buChar char="•"/>
            </a:pPr>
            <a:r>
              <a:rPr lang="en-US" dirty="0" smtClean="0"/>
              <a:t>Reading and implementing many of the strategies from Jo </a:t>
            </a:r>
            <a:r>
              <a:rPr lang="en-US" dirty="0" err="1" smtClean="0"/>
              <a:t>Boaler’s</a:t>
            </a:r>
            <a:r>
              <a:rPr lang="en-US" dirty="0" smtClean="0"/>
              <a:t> book “Mathematical Mindsets”</a:t>
            </a:r>
          </a:p>
          <a:p>
            <a:pPr marL="457200" indent="-457200">
              <a:buFont typeface="Arial" charset="0"/>
              <a:buChar char="•"/>
            </a:pPr>
            <a:r>
              <a:rPr lang="en-US" dirty="0" smtClean="0"/>
              <a:t>Chairing the intermediate PLC at my school with an emphasis on the book “Spirals of Inquiry”</a:t>
            </a:r>
            <a:endParaRPr lang="en-US" dirty="0"/>
          </a:p>
        </p:txBody>
      </p:sp>
      <p:pic>
        <p:nvPicPr>
          <p:cNvPr id="12" name="Picture Placeholder 11"/>
          <p:cNvPicPr>
            <a:picLocks noGrp="1" noChangeAspect="1"/>
          </p:cNvPicPr>
          <p:nvPr>
            <p:ph type="pic" sz="quarter" idx="13"/>
          </p:nvPr>
        </p:nvPicPr>
        <p:blipFill>
          <a:blip r:embed="rId2"/>
          <a:srcRect/>
          <a:stretch>
            <a:fillRect/>
          </a:stretch>
        </p:blipFill>
        <p:spPr>
          <a:xfrm>
            <a:off x="3119714" y="899410"/>
            <a:ext cx="5486400" cy="5486400"/>
          </a:xfrm>
          <a:prstGeom prst="rect">
            <a:avLst/>
          </a:prstGeom>
        </p:spPr>
      </p:pic>
    </p:spTree>
    <p:extLst>
      <p:ext uri="{BB962C8B-B14F-4D97-AF65-F5344CB8AC3E}">
        <p14:creationId xmlns:p14="http://schemas.microsoft.com/office/powerpoint/2010/main" val="168265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0"/>
            <a:ext cx="5244353" cy="7045377"/>
          </a:xfrm>
        </p:spPr>
        <p:txBody>
          <a:bodyPr/>
          <a:lstStyle/>
          <a:p>
            <a:r>
              <a:rPr lang="en-US" sz="3600" dirty="0" smtClean="0"/>
              <a:t>Taking Action</a:t>
            </a:r>
          </a:p>
          <a:p>
            <a:pPr marL="457200" indent="-457200">
              <a:buFont typeface="Arial" charset="0"/>
              <a:buChar char="•"/>
            </a:pPr>
            <a:r>
              <a:rPr lang="en-US" dirty="0" smtClean="0"/>
              <a:t>Creating and designing projects with the students</a:t>
            </a:r>
          </a:p>
          <a:p>
            <a:pPr marL="457200" indent="-457200">
              <a:buFont typeface="Arial" charset="0"/>
              <a:buChar char="•"/>
            </a:pPr>
            <a:r>
              <a:rPr lang="en-US" dirty="0" smtClean="0"/>
              <a:t>Students taking an active role in the assessment of their work </a:t>
            </a:r>
          </a:p>
          <a:p>
            <a:pPr marL="457200" indent="-457200">
              <a:buFont typeface="Arial" charset="0"/>
              <a:buChar char="•"/>
            </a:pPr>
            <a:r>
              <a:rPr lang="en-US" dirty="0" smtClean="0"/>
              <a:t>Having the students work collaboratively on projects that are ”hands on” </a:t>
            </a:r>
          </a:p>
          <a:p>
            <a:pPr marL="457200" indent="-457200">
              <a:buFont typeface="Arial" charset="0"/>
              <a:buChar char="•"/>
            </a:pPr>
            <a:r>
              <a:rPr lang="en-US" dirty="0" smtClean="0"/>
              <a:t>Encouraging a growth mindset</a:t>
            </a:r>
          </a:p>
          <a:p>
            <a:pPr marL="457200" indent="-457200">
              <a:buFont typeface="Arial" charset="0"/>
              <a:buChar char="•"/>
            </a:pPr>
            <a:r>
              <a:rPr lang="en-US" dirty="0" smtClean="0"/>
              <a:t>Persevering and following through on each project with the students</a:t>
            </a:r>
          </a:p>
          <a:p>
            <a:pPr marL="457200" indent="-457200">
              <a:buFont typeface="Arial" charset="0"/>
              <a:buChar char="•"/>
            </a:pP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08" r="18808"/>
          <a:stretch>
            <a:fillRect/>
          </a:stretch>
        </p:blipFill>
        <p:spPr>
          <a:xfrm>
            <a:off x="3119714" y="586305"/>
            <a:ext cx="5486400" cy="5486400"/>
          </a:xfrm>
        </p:spPr>
      </p:pic>
    </p:spTree>
    <p:extLst>
      <p:ext uri="{BB962C8B-B14F-4D97-AF65-F5344CB8AC3E}">
        <p14:creationId xmlns:p14="http://schemas.microsoft.com/office/powerpoint/2010/main" val="66377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012816" y="1221735"/>
            <a:ext cx="5244353" cy="3290304"/>
          </a:xfrm>
        </p:spPr>
        <p:txBody>
          <a:bodyPr/>
          <a:lstStyle/>
          <a:p>
            <a:r>
              <a:rPr lang="en-US" sz="3600" dirty="0" smtClean="0"/>
              <a:t>Checking</a:t>
            </a:r>
          </a:p>
          <a:p>
            <a:pPr marL="457200" indent="-457200">
              <a:buFont typeface="Arial" charset="0"/>
              <a:buChar char="•"/>
            </a:pPr>
            <a:r>
              <a:rPr lang="en-US" dirty="0" smtClean="0"/>
              <a:t>Increase in understanding</a:t>
            </a:r>
            <a:endParaRPr lang="en-US" dirty="0"/>
          </a:p>
          <a:p>
            <a:pPr marL="457200" indent="-457200">
              <a:buFont typeface="Arial" charset="0"/>
              <a:buChar char="•"/>
            </a:pPr>
            <a:r>
              <a:rPr lang="en-US" dirty="0" smtClean="0"/>
              <a:t>Completed projects</a:t>
            </a:r>
          </a:p>
          <a:p>
            <a:pPr marL="457200" indent="-457200">
              <a:buFont typeface="Arial" charset="0"/>
              <a:buChar char="•"/>
            </a:pPr>
            <a:r>
              <a:rPr lang="en-US" dirty="0" smtClean="0"/>
              <a:t>Increased confidence</a:t>
            </a:r>
          </a:p>
          <a:p>
            <a:pPr marL="457200" indent="-457200">
              <a:buFont typeface="Arial" charset="0"/>
              <a:buChar char="•"/>
            </a:pPr>
            <a:r>
              <a:rPr lang="en-US" dirty="0" smtClean="0"/>
              <a:t>Richer and more positive  answers from the four questions</a:t>
            </a: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a:xfrm>
            <a:off x="3269616" y="383548"/>
            <a:ext cx="5486400" cy="5486400"/>
          </a:xfrm>
        </p:spPr>
      </p:pic>
    </p:spTree>
    <p:extLst>
      <p:ext uri="{BB962C8B-B14F-4D97-AF65-F5344CB8AC3E}">
        <p14:creationId xmlns:p14="http://schemas.microsoft.com/office/powerpoint/2010/main" val="84844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38255"/>
            <a:ext cx="5244353" cy="6707319"/>
          </a:xfrm>
        </p:spPr>
        <p:txBody>
          <a:bodyPr/>
          <a:lstStyle/>
          <a:p>
            <a:r>
              <a:rPr lang="en-US" dirty="0" smtClean="0"/>
              <a:t>Reflections</a:t>
            </a:r>
          </a:p>
          <a:p>
            <a:pPr marL="457200" indent="-457200">
              <a:buFont typeface="Arial" charset="0"/>
              <a:buChar char="•"/>
            </a:pPr>
            <a:r>
              <a:rPr lang="en-US" dirty="0" smtClean="0"/>
              <a:t>Students can learn math to a high level with a growth mindset, collaboration and opportunities to work on hands on projects</a:t>
            </a:r>
          </a:p>
          <a:p>
            <a:pPr marL="457200" indent="-457200">
              <a:buFont typeface="Arial" charset="0"/>
              <a:buChar char="•"/>
            </a:pPr>
            <a:r>
              <a:rPr lang="en-US" dirty="0" smtClean="0"/>
              <a:t>In the future, I am going to continue to teach the growth mindset, collaboration and design math projects with my students that encourage more hands on activities that connect their math to the real world</a:t>
            </a:r>
          </a:p>
          <a:p>
            <a:pPr marL="457200" indent="-457200">
              <a:buFont typeface="Arial" charset="0"/>
              <a:buChar char="•"/>
            </a:pP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00" r="12500"/>
          <a:stretch>
            <a:fillRect/>
          </a:stretch>
        </p:blipFill>
        <p:spPr>
          <a:xfrm>
            <a:off x="3119714" y="457980"/>
            <a:ext cx="5486400" cy="5486400"/>
          </a:xfrm>
        </p:spPr>
      </p:pic>
    </p:spTree>
    <p:extLst>
      <p:ext uri="{BB962C8B-B14F-4D97-AF65-F5344CB8AC3E}">
        <p14:creationId xmlns:p14="http://schemas.microsoft.com/office/powerpoint/2010/main" val="1390546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862914" y="0"/>
            <a:ext cx="5244353" cy="6595672"/>
          </a:xfrm>
        </p:spPr>
        <p:txBody>
          <a:bodyPr/>
          <a:lstStyle/>
          <a:p>
            <a:endParaRPr lang="en-US" b="0" i="0" dirty="0"/>
          </a:p>
          <a:p>
            <a:r>
              <a:rPr lang="en-US" sz="2400" b="0" i="0" dirty="0"/>
              <a:t>I've had the privilege of working in Trine's grade 7 math class with our students for the majority of the year. Her pedagogy is new, and very refreshing. I deeply appreciate her belief that with an open mindset, each child can go further than they may believe. I have seen that the students made shifts in their attitude, and have seen them experience success that definitely enhances their esteem and self concept. </a:t>
            </a:r>
            <a:endParaRPr lang="en-US" sz="2400" b="0" i="0" dirty="0" smtClean="0"/>
          </a:p>
          <a:p>
            <a:endParaRPr lang="en-US" sz="2400" b="0" i="0" dirty="0"/>
          </a:p>
          <a:p>
            <a:r>
              <a:rPr lang="en-US" sz="2400" b="0" i="0" dirty="0" smtClean="0"/>
              <a:t>Leslie Doran</a:t>
            </a:r>
            <a:endParaRPr lang="en-US" sz="2400" dirty="0"/>
          </a:p>
        </p:txBody>
      </p:sp>
      <p:pic>
        <p:nvPicPr>
          <p:cNvPr id="4" name="Picture Placeholder 3"/>
          <p:cNvPicPr>
            <a:picLocks noGrp="1" noChangeAspect="1"/>
          </p:cNvPicPr>
          <p:nvPr>
            <p:ph type="pic" sz="quarter" idx="13"/>
          </p:nvPr>
        </p:nvPicPr>
        <p:blipFill>
          <a:blip r:embed="rId3"/>
          <a:srcRect l="12500" r="12500"/>
          <a:stretch>
            <a:fillRect/>
          </a:stretch>
        </p:blipFill>
        <p:spPr>
          <a:xfrm>
            <a:off x="2998690" y="798912"/>
            <a:ext cx="5486400" cy="5486400"/>
          </a:xfrm>
          <a:prstGeom prst="rect">
            <a:avLst/>
          </a:prstGeom>
        </p:spPr>
      </p:pic>
    </p:spTree>
    <p:extLst>
      <p:ext uri="{BB962C8B-B14F-4D97-AF65-F5344CB8AC3E}">
        <p14:creationId xmlns:p14="http://schemas.microsoft.com/office/powerpoint/2010/main" val="144247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rink_Picture_Circle_With_Text_16x9.potx" id="{C021339F-1823-418E-B0B9-6EDA537E692C}" vid="{32052CD9-B4FD-4616-8D17-95DDB2E237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877687</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2013-02-13T01:54:35+00:00</AssetStart>
    <FriendlyTitle xmlns="4873beb7-5857-4685-be1f-d57550cc96cc" xsi:nil="true"/>
    <MarketSpecific xmlns="4873beb7-5857-4685-be1f-d57550cc96cc">false</MarketSpecific>
    <TPNamespace xmlns="4873beb7-5857-4685-be1f-d57550cc96cc" xsi:nil="true"/>
    <PublishStatusLookup xmlns="4873beb7-5857-4685-be1f-d57550cc96cc">
      <Value>1673977</Value>
    </PublishStatusLookup>
    <APAuthor xmlns="4873beb7-5857-4685-be1f-d57550cc96cc">
      <UserInfo>
        <DisplayName/>
        <AccountId>1073741823</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 xsi:nil="true"/>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TP104014375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75BEEB8C-8624-4EF0-8960-FE7C0A5A6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4E56C3-2128-4DA8-BEF1-FE90E2105566}">
  <ds:schemaRefs>
    <ds:schemaRef ds:uri="http://schemas.microsoft.com/sharepoint/v3/contenttype/forms"/>
  </ds:schemaRefs>
</ds:datastoreItem>
</file>

<file path=customXml/itemProps3.xml><?xml version="1.0" encoding="utf-8"?>
<ds:datastoreItem xmlns:ds="http://schemas.openxmlformats.org/officeDocument/2006/customXml" ds:itemID="{CD487D29-F694-4556-ACE3-D0FB23AFDDAE}">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Animation slide Picture circles in and text slides out (widescreen)</Template>
  <TotalTime>3429</TotalTime>
  <Words>407</Words>
  <Application>Microsoft Macintosh PowerPoint</Application>
  <PresentationFormat>Widescreen</PresentationFormat>
  <Paragraphs>40</Paragraphs>
  <Slides>10</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 Stacey</cp:lastModifiedBy>
  <cp:revision>28</cp:revision>
  <cp:lastPrinted>2017-04-19T19:48:40Z</cp:lastPrinted>
  <dcterms:created xsi:type="dcterms:W3CDTF">2017-02-22T22:49:50Z</dcterms:created>
  <dcterms:modified xsi:type="dcterms:W3CDTF">2017-04-19T20:16:17Z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ies>
</file>